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handoutMasterIdLst>
    <p:handoutMasterId r:id="rId21"/>
  </p:handoutMasterIdLst>
  <p:sldIdLst>
    <p:sldId id="256" r:id="rId2"/>
    <p:sldId id="257" r:id="rId3"/>
    <p:sldId id="259" r:id="rId4"/>
    <p:sldId id="282" r:id="rId5"/>
    <p:sldId id="261" r:id="rId6"/>
    <p:sldId id="262" r:id="rId7"/>
    <p:sldId id="266" r:id="rId8"/>
    <p:sldId id="264" r:id="rId9"/>
    <p:sldId id="267" r:id="rId10"/>
    <p:sldId id="280" r:id="rId11"/>
    <p:sldId id="281" r:id="rId12"/>
    <p:sldId id="273" r:id="rId13"/>
    <p:sldId id="274" r:id="rId14"/>
    <p:sldId id="272" r:id="rId15"/>
    <p:sldId id="276" r:id="rId16"/>
    <p:sldId id="269" r:id="rId17"/>
    <p:sldId id="278" r:id="rId18"/>
    <p:sldId id="279" r:id="rId19"/>
    <p:sldId id="283" r:id="rId20"/>
  </p:sldIdLst>
  <p:sldSz cx="9144000" cy="6858000" type="screen4x3"/>
  <p:notesSz cx="7102475" cy="938847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B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2" autoAdjust="0"/>
    <p:restoredTop sz="92342" autoAdjust="0"/>
  </p:normalViewPr>
  <p:slideViewPr>
    <p:cSldViewPr>
      <p:cViewPr varScale="1">
        <p:scale>
          <a:sx n="97" d="100"/>
          <a:sy n="97" d="100"/>
        </p:scale>
        <p:origin x="-10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25" tIns="47113" rIns="94225" bIns="47113" numCol="1" anchor="t" anchorCtr="0" compatLnSpc="1">
            <a:prstTxWarp prst="textNoShape">
              <a:avLst/>
            </a:prstTxWarp>
          </a:bodyPr>
          <a:lstStyle>
            <a:lvl1pPr algn="l" defTabSz="942425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8162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25" tIns="47113" rIns="94225" bIns="47113" numCol="1" anchor="t" anchorCtr="0" compatLnSpc="1">
            <a:prstTxWarp prst="textNoShape">
              <a:avLst/>
            </a:prstTxWarp>
          </a:bodyPr>
          <a:lstStyle>
            <a:lvl1pPr defTabSz="942425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0163"/>
            <a:ext cx="3078163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25" tIns="47113" rIns="94225" bIns="47113" numCol="1" anchor="b" anchorCtr="0" compatLnSpc="1">
            <a:prstTxWarp prst="textNoShape">
              <a:avLst/>
            </a:prstTxWarp>
          </a:bodyPr>
          <a:lstStyle>
            <a:lvl1pPr algn="l" defTabSz="942425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8920163"/>
            <a:ext cx="3078162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25" tIns="47113" rIns="94225" bIns="47113" numCol="1" anchor="b" anchorCtr="0" compatLnSpc="1">
            <a:prstTxWarp prst="textNoShape">
              <a:avLst/>
            </a:prstTxWarp>
          </a:bodyPr>
          <a:lstStyle>
            <a:lvl1pPr defTabSz="941388">
              <a:defRPr sz="1300"/>
            </a:lvl1pPr>
          </a:lstStyle>
          <a:p>
            <a:fld id="{D9044D5D-9C00-44AD-925D-AF412001A6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417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grpSp>
            <p:nvGrpSpPr>
              <p:cNvPr id="16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rc 1090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187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5188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" name="Rectangle 109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4389C28E-24E6-4AE3-85A9-018F474979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25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5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8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4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70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3810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100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5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5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45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1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52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29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6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7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9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0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1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7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2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7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7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38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9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0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1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4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5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6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7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0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2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6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0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31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2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3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 w 43195"/>
                  <a:gd name="T1" fmla="*/ 0 h 43200"/>
                  <a:gd name="T2" fmla="*/ 0 w 43195"/>
                  <a:gd name="T3" fmla="*/ 1 h 43200"/>
                  <a:gd name="T4" fmla="*/ 1 w 43195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143000"/>
            <a:ext cx="7772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3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rbitaldebris.jsc.nasa.gov/faqs.html" TargetMode="External"/><Relationship Id="rId3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undam.wikia.com/wiki/Lagrange_Point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685800" y="1981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chemeClr val="accent5"/>
                </a:solidFill>
              </a:rPr>
              <a:t>Space Flight in Anime:</a:t>
            </a:r>
            <a:br>
              <a:rPr lang="en-US" altLang="en-US" sz="3600" dirty="0" smtClean="0">
                <a:solidFill>
                  <a:schemeClr val="accent5"/>
                </a:solidFill>
              </a:rPr>
            </a:br>
            <a:r>
              <a:rPr lang="en-US" altLang="en-US" sz="3600" dirty="0" smtClean="0">
                <a:solidFill>
                  <a:schemeClr val="accent5"/>
                </a:solidFill>
              </a:rPr>
              <a:t>Fiction, Fact, and Fairy Tales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-136" y="3505200"/>
            <a:ext cx="6400800" cy="1752600"/>
          </a:xfrm>
        </p:spPr>
        <p:txBody>
          <a:bodyPr/>
          <a:lstStyle/>
          <a:p>
            <a:pPr algn="ctr" eaLnBrk="1" hangingPunct="1"/>
            <a:r>
              <a:rPr lang="en-US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JP Burke &amp; Conrad Schiff, PhD</a:t>
            </a:r>
          </a:p>
          <a:p>
            <a:pPr algn="ctr" eaLnBrk="1" hangingPunct="1"/>
            <a:r>
              <a:rPr lang="en-US" altLang="en-US" sz="1400" i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Last revision – </a:t>
            </a:r>
            <a:r>
              <a:rPr lang="en-US" altLang="en-US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7</a:t>
            </a:r>
            <a:r>
              <a:rPr lang="en-US" altLang="en-US" sz="1400" i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/17/</a:t>
            </a:r>
            <a:r>
              <a:rPr lang="en-US" altLang="en-US" sz="1400" i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014" y="0"/>
            <a:ext cx="278814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0"/>
            <a:ext cx="8115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0"/>
            <a:ext cx="5512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3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Planetes</a:t>
            </a:r>
            <a:r>
              <a:rPr lang="en-US" dirty="0" smtClean="0"/>
              <a:t> Right on Orbital Debris?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Unfortunately… yes</a:t>
            </a:r>
          </a:p>
          <a:p>
            <a:endParaRPr lang="en-US" dirty="0" smtClean="0"/>
          </a:p>
          <a:p>
            <a:r>
              <a:rPr lang="en-US" dirty="0" smtClean="0"/>
              <a:t>Orbital debris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2"/>
              </a:rPr>
              <a:t>http://orbitaldebris.jsc.nasa.gov/faqs.html</a:t>
            </a:r>
            <a:r>
              <a:rPr lang="en-US" sz="1400" dirty="0" smtClean="0"/>
              <a:t>) </a:t>
            </a:r>
          </a:p>
          <a:p>
            <a:pPr lvl="1"/>
            <a:r>
              <a:rPr lang="en-US" dirty="0" smtClean="0"/>
              <a:t>Any man-made object that no longer serves a purpose</a:t>
            </a:r>
          </a:p>
          <a:p>
            <a:pPr lvl="1"/>
            <a:r>
              <a:rPr lang="en-US" dirty="0" smtClean="0"/>
              <a:t>Distribution</a:t>
            </a:r>
          </a:p>
          <a:p>
            <a:pPr lvl="2"/>
            <a:r>
              <a:rPr lang="en-US" dirty="0" smtClean="0"/>
              <a:t>21,000 objects &gt; 10 cm in size</a:t>
            </a:r>
          </a:p>
          <a:p>
            <a:pPr lvl="2"/>
            <a:r>
              <a:rPr lang="en-US" dirty="0" smtClean="0"/>
              <a:t>1 cm &lt; 500,000 objects &lt;10 cm</a:t>
            </a:r>
          </a:p>
          <a:p>
            <a:pPr lvl="2"/>
            <a:r>
              <a:rPr lang="en-US" dirty="0" smtClean="0"/>
              <a:t>100 million &lt; 1 cm</a:t>
            </a:r>
          </a:p>
          <a:p>
            <a:endParaRPr lang="en-US" dirty="0" smtClean="0"/>
          </a:p>
          <a:p>
            <a:r>
              <a:rPr lang="en-US" dirty="0" smtClean="0"/>
              <a:t>It looks crowded up there</a:t>
            </a:r>
          </a:p>
          <a:p>
            <a:endParaRPr lang="en-US" dirty="0"/>
          </a:p>
          <a:p>
            <a:r>
              <a:rPr lang="en-US" dirty="0" smtClean="0"/>
              <a:t>Government regulations</a:t>
            </a:r>
          </a:p>
          <a:p>
            <a:pPr lvl="1"/>
            <a:r>
              <a:rPr lang="en-US" dirty="0" smtClean="0"/>
              <a:t>NPR 8715.6A – Procedure for limiting orbital debris</a:t>
            </a:r>
          </a:p>
          <a:p>
            <a:pPr lvl="1"/>
            <a:r>
              <a:rPr lang="en-US" dirty="0" smtClean="0"/>
              <a:t>UN Space Debris Mitigation Guidelines</a:t>
            </a:r>
            <a:endParaRPr lang="en-US" dirty="0"/>
          </a:p>
        </p:txBody>
      </p:sp>
      <p:sp>
        <p:nvSpPr>
          <p:cNvPr id="6" name="AutoShape 2" descr="Image result for orbital debris"/>
          <p:cNvSpPr>
            <a:spLocks noChangeAspect="1" noChangeArrowheads="1"/>
          </p:cNvSpPr>
          <p:nvPr/>
        </p:nvSpPr>
        <p:spPr bwMode="auto">
          <a:xfrm>
            <a:off x="88804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2230" name="Picture 6" descr="http://upload.wikimedia.org/wikipedia/commons/a/a1/Debris-GEO12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609" y="3429000"/>
            <a:ext cx="297180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510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</a:t>
            </a:r>
            <a:r>
              <a:rPr lang="en-US" dirty="0" err="1" smtClean="0"/>
              <a:t>Planetes</a:t>
            </a:r>
            <a:r>
              <a:rPr lang="en-US" dirty="0" smtClean="0"/>
              <a:t>’ approach to the cleanup?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for great drama but it does make it look easier than it is</a:t>
            </a:r>
          </a:p>
          <a:p>
            <a:endParaRPr lang="en-US" dirty="0"/>
          </a:p>
          <a:p>
            <a:r>
              <a:rPr lang="en-US" dirty="0" smtClean="0"/>
              <a:t>Two major complications</a:t>
            </a:r>
          </a:p>
          <a:p>
            <a:pPr lvl="1"/>
            <a:r>
              <a:rPr lang="en-US" dirty="0" smtClean="0"/>
              <a:t>Control errors – how well can we model what either the chaser or the target do?</a:t>
            </a:r>
          </a:p>
          <a:p>
            <a:pPr lvl="1"/>
            <a:r>
              <a:rPr lang="en-US" dirty="0" smtClean="0"/>
              <a:t>Knowledge errors – how well can we know the relative position between the chaser and the target</a:t>
            </a:r>
          </a:p>
          <a:p>
            <a:pPr lvl="1"/>
            <a:endParaRPr lang="en-US" dirty="0"/>
          </a:p>
          <a:p>
            <a:r>
              <a:rPr lang="en-US" dirty="0" smtClean="0"/>
              <a:t>Audience participation example – coin flip</a:t>
            </a:r>
          </a:p>
          <a:p>
            <a:pPr lvl="1"/>
            <a:r>
              <a:rPr lang="en-US" dirty="0" smtClean="0"/>
              <a:t>What’s the probability that a fair coin comes                       up heads?</a:t>
            </a:r>
          </a:p>
          <a:p>
            <a:pPr lvl="1"/>
            <a:r>
              <a:rPr lang="en-US" dirty="0" smtClean="0"/>
              <a:t>Does it matter before or after the flip?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724400"/>
            <a:ext cx="1866724" cy="19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8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4437063" y="1862138"/>
            <a:ext cx="2100262" cy="1841500"/>
            <a:chOff x="4970016" y="1239915"/>
            <a:chExt cx="2099569" cy="1842888"/>
          </a:xfrm>
        </p:grpSpPr>
        <p:cxnSp>
          <p:nvCxnSpPr>
            <p:cNvPr id="9283" name="Straight Connector 9"/>
            <p:cNvCxnSpPr>
              <a:cxnSpLocks noChangeShapeType="1"/>
            </p:cNvCxnSpPr>
            <p:nvPr/>
          </p:nvCxnSpPr>
          <p:spPr bwMode="auto">
            <a:xfrm>
              <a:off x="5745332" y="1441528"/>
              <a:ext cx="1095653" cy="394670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84" name="Straight Connector 10"/>
            <p:cNvCxnSpPr>
              <a:cxnSpLocks noChangeShapeType="1"/>
            </p:cNvCxnSpPr>
            <p:nvPr/>
          </p:nvCxnSpPr>
          <p:spPr bwMode="auto">
            <a:xfrm rot="10800000" flipV="1">
              <a:off x="5198616" y="1441527"/>
              <a:ext cx="89516" cy="758655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85" name="Straight Connector 13"/>
            <p:cNvCxnSpPr>
              <a:cxnSpLocks noChangeShapeType="1"/>
            </p:cNvCxnSpPr>
            <p:nvPr/>
          </p:nvCxnSpPr>
          <p:spPr bwMode="auto">
            <a:xfrm rot="16200000" flipH="1">
              <a:off x="5478647" y="1681225"/>
              <a:ext cx="1036438" cy="960268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86" name="Straight Connector 17"/>
            <p:cNvCxnSpPr>
              <a:cxnSpLocks noChangeShapeType="1"/>
            </p:cNvCxnSpPr>
            <p:nvPr/>
          </p:nvCxnSpPr>
          <p:spPr bwMode="auto">
            <a:xfrm rot="16200000" flipH="1">
              <a:off x="5584617" y="2217407"/>
              <a:ext cx="277783" cy="1049784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87" name="Straight Connector 20"/>
            <p:cNvCxnSpPr>
              <a:cxnSpLocks noChangeShapeType="1"/>
            </p:cNvCxnSpPr>
            <p:nvPr/>
          </p:nvCxnSpPr>
          <p:spPr bwMode="auto">
            <a:xfrm flipV="1">
              <a:off x="5427216" y="2037811"/>
              <a:ext cx="1185169" cy="363985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prstDash val="dash"/>
              <a:round/>
              <a:headEnd/>
              <a:tailEnd/>
            </a:ln>
          </p:spPr>
        </p:cxnSp>
        <p:cxnSp>
          <p:nvCxnSpPr>
            <p:cNvPr id="9288" name="Straight Connector 23"/>
            <p:cNvCxnSpPr>
              <a:cxnSpLocks noChangeShapeType="1"/>
            </p:cNvCxnSpPr>
            <p:nvPr/>
          </p:nvCxnSpPr>
          <p:spPr bwMode="auto">
            <a:xfrm flipV="1">
              <a:off x="6705600" y="2239423"/>
              <a:ext cx="135385" cy="641768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pic>
          <p:nvPicPr>
            <p:cNvPr id="9289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8132" y="1239915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90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70016" y="2200183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91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48400" y="2679578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92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12385" y="1836198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" name="Flowchart: Direct Access Storage 36"/>
          <p:cNvSpPr/>
          <p:nvPr/>
        </p:nvSpPr>
        <p:spPr bwMode="auto">
          <a:xfrm rot="19320857">
            <a:off x="3017026" y="2327072"/>
            <a:ext cx="4627562" cy="558800"/>
          </a:xfrm>
          <a:prstGeom prst="flowChartMagneticDrum">
            <a:avLst/>
          </a:prstGeom>
          <a:solidFill>
            <a:schemeClr val="bg2">
              <a:lumMod val="75000"/>
              <a:alpha val="4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latin typeface="+mn-lt"/>
              <a:ea typeface="ＭＳ Ｐゴシック" pitchFamily="34" charset="-128"/>
            </a:endParaRPr>
          </a:p>
        </p:txBody>
      </p:sp>
      <p:grpSp>
        <p:nvGrpSpPr>
          <p:cNvPr id="9220" name="Group 118"/>
          <p:cNvGrpSpPr>
            <a:grpSpLocks/>
          </p:cNvGrpSpPr>
          <p:nvPr/>
        </p:nvGrpSpPr>
        <p:grpSpPr bwMode="auto">
          <a:xfrm>
            <a:off x="2633663" y="823913"/>
            <a:ext cx="4483100" cy="4752975"/>
            <a:chOff x="2633684" y="823135"/>
            <a:chExt cx="4482682" cy="4753281"/>
          </a:xfrm>
        </p:grpSpPr>
        <p:grpSp>
          <p:nvGrpSpPr>
            <p:cNvPr id="9266" name="Group 117"/>
            <p:cNvGrpSpPr>
              <a:grpSpLocks/>
            </p:cNvGrpSpPr>
            <p:nvPr/>
          </p:nvGrpSpPr>
          <p:grpSpPr bwMode="auto">
            <a:xfrm>
              <a:off x="2633684" y="2984558"/>
              <a:ext cx="1223390" cy="2563409"/>
              <a:chOff x="2633684" y="2984558"/>
              <a:chExt cx="1223390" cy="2563409"/>
            </a:xfrm>
          </p:grpSpPr>
          <p:sp>
            <p:nvSpPr>
              <p:cNvPr id="9278" name="Oval 37"/>
              <p:cNvSpPr>
                <a:spLocks noChangeArrowheads="1"/>
              </p:cNvSpPr>
              <p:nvPr/>
            </p:nvSpPr>
            <p:spPr bwMode="auto">
              <a:xfrm rot="-1888111">
                <a:off x="3215698" y="3481264"/>
                <a:ext cx="589982" cy="123621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9279" name="Oval 40"/>
              <p:cNvSpPr>
                <a:spLocks noChangeAspect="1"/>
              </p:cNvSpPr>
              <p:nvPr/>
            </p:nvSpPr>
            <p:spPr bwMode="auto">
              <a:xfrm rot="-1888111">
                <a:off x="3104359" y="3398256"/>
                <a:ext cx="707978" cy="1483454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9280" name="Oval 72"/>
              <p:cNvSpPr>
                <a:spLocks noChangeAspect="1"/>
              </p:cNvSpPr>
              <p:nvPr/>
            </p:nvSpPr>
            <p:spPr bwMode="auto">
              <a:xfrm rot="-1888111">
                <a:off x="2977557" y="3296572"/>
                <a:ext cx="849574" cy="1780145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9281" name="Oval 73"/>
              <p:cNvSpPr>
                <a:spLocks noChangeAspect="1"/>
              </p:cNvSpPr>
              <p:nvPr/>
            </p:nvSpPr>
            <p:spPr bwMode="auto">
              <a:xfrm rot="-1888111">
                <a:off x="2802014" y="3147615"/>
                <a:ext cx="1019492" cy="2136174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9282" name="Oval 74"/>
              <p:cNvSpPr>
                <a:spLocks noChangeAspect="1"/>
              </p:cNvSpPr>
              <p:nvPr/>
            </p:nvSpPr>
            <p:spPr bwMode="auto">
              <a:xfrm rot="-1888111">
                <a:off x="2633684" y="2984558"/>
                <a:ext cx="1223390" cy="2563409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  <p:grpSp>
          <p:nvGrpSpPr>
            <p:cNvPr id="9267" name="Group 85"/>
            <p:cNvGrpSpPr>
              <a:grpSpLocks/>
            </p:cNvGrpSpPr>
            <p:nvPr/>
          </p:nvGrpSpPr>
          <p:grpSpPr bwMode="auto">
            <a:xfrm>
              <a:off x="3913071" y="1738184"/>
              <a:ext cx="3203295" cy="3838232"/>
              <a:chOff x="4135013" y="1525120"/>
              <a:chExt cx="3203295" cy="3838232"/>
            </a:xfrm>
          </p:grpSpPr>
          <p:sp>
            <p:nvSpPr>
              <p:cNvPr id="9274" name="Freeform 79"/>
              <p:cNvSpPr>
                <a:spLocks noChangeAspect="1"/>
              </p:cNvSpPr>
              <p:nvPr/>
            </p:nvSpPr>
            <p:spPr bwMode="auto">
              <a:xfrm rot="18005841" flipV="1">
                <a:off x="4115418" y="2140462"/>
                <a:ext cx="3532930" cy="2912850"/>
              </a:xfrm>
              <a:custGeom>
                <a:avLst/>
                <a:gdLst>
                  <a:gd name="T0" fmla="*/ 910945 w 3211758"/>
                  <a:gd name="T1" fmla="*/ 3877007 h 2648045"/>
                  <a:gd name="T2" fmla="*/ 631895 w 3211758"/>
                  <a:gd name="T3" fmla="*/ 1801205 h 2648045"/>
                  <a:gd name="T4" fmla="*/ 4702311 w 3211758"/>
                  <a:gd name="T5" fmla="*/ 0 h 2648045"/>
                  <a:gd name="T6" fmla="*/ 0 60000 65536"/>
                  <a:gd name="T7" fmla="*/ 0 60000 65536"/>
                  <a:gd name="T8" fmla="*/ 0 60000 65536"/>
                  <a:gd name="T9" fmla="*/ 0 w 3211758"/>
                  <a:gd name="T10" fmla="*/ 0 h 2648045"/>
                  <a:gd name="T11" fmla="*/ 3211758 w 3211758"/>
                  <a:gd name="T12" fmla="*/ 2648045 h 26480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1758" h="2648045">
                    <a:moveTo>
                      <a:pt x="622191" y="2648045"/>
                    </a:moveTo>
                    <a:cubicBezTo>
                      <a:pt x="158332" y="2203421"/>
                      <a:pt x="0" y="1671585"/>
                      <a:pt x="431595" y="1230244"/>
                    </a:cubicBezTo>
                    <a:cubicBezTo>
                      <a:pt x="863190" y="788903"/>
                      <a:pt x="1773954" y="650603"/>
                      <a:pt x="3211758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275" name="Freeform 82"/>
              <p:cNvSpPr>
                <a:spLocks noChangeAspect="1"/>
              </p:cNvSpPr>
              <p:nvPr/>
            </p:nvSpPr>
            <p:spPr bwMode="auto">
              <a:xfrm rot="18005841" flipV="1">
                <a:off x="3840476" y="1819657"/>
                <a:ext cx="3356281" cy="2767208"/>
              </a:xfrm>
              <a:custGeom>
                <a:avLst/>
                <a:gdLst>
                  <a:gd name="T0" fmla="*/ 741969 w 3211758"/>
                  <a:gd name="T1" fmla="*/ 3157850 h 2648045"/>
                  <a:gd name="T2" fmla="*/ 514681 w 3211758"/>
                  <a:gd name="T3" fmla="*/ 1467093 h 2648045"/>
                  <a:gd name="T4" fmla="*/ 3830052 w 3211758"/>
                  <a:gd name="T5" fmla="*/ 0 h 2648045"/>
                  <a:gd name="T6" fmla="*/ 0 60000 65536"/>
                  <a:gd name="T7" fmla="*/ 0 60000 65536"/>
                  <a:gd name="T8" fmla="*/ 0 60000 65536"/>
                  <a:gd name="T9" fmla="*/ 0 w 3211758"/>
                  <a:gd name="T10" fmla="*/ 0 h 2648045"/>
                  <a:gd name="T11" fmla="*/ 3211758 w 3211758"/>
                  <a:gd name="T12" fmla="*/ 2648045 h 26480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1758" h="2648045">
                    <a:moveTo>
                      <a:pt x="622191" y="2648045"/>
                    </a:moveTo>
                    <a:cubicBezTo>
                      <a:pt x="158332" y="2203421"/>
                      <a:pt x="0" y="1671585"/>
                      <a:pt x="431595" y="1230244"/>
                    </a:cubicBezTo>
                    <a:cubicBezTo>
                      <a:pt x="863190" y="788903"/>
                      <a:pt x="1773954" y="650603"/>
                      <a:pt x="3211758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276" name="Freeform 83"/>
              <p:cNvSpPr>
                <a:spLocks noChangeAspect="1"/>
              </p:cNvSpPr>
              <p:nvPr/>
            </p:nvSpPr>
            <p:spPr bwMode="auto">
              <a:xfrm rot="18005841" flipV="1">
                <a:off x="3983731" y="2088015"/>
                <a:ext cx="3188466" cy="2628848"/>
              </a:xfrm>
              <a:custGeom>
                <a:avLst/>
                <a:gdLst>
                  <a:gd name="T0" fmla="*/ 604338 w 3211758"/>
                  <a:gd name="T1" fmla="*/ 2572088 h 2648045"/>
                  <a:gd name="T2" fmla="*/ 419211 w 3211758"/>
                  <a:gd name="T3" fmla="*/ 1194957 h 2648045"/>
                  <a:gd name="T4" fmla="*/ 3119597 w 3211758"/>
                  <a:gd name="T5" fmla="*/ 0 h 2648045"/>
                  <a:gd name="T6" fmla="*/ 0 60000 65536"/>
                  <a:gd name="T7" fmla="*/ 0 60000 65536"/>
                  <a:gd name="T8" fmla="*/ 0 60000 65536"/>
                  <a:gd name="T9" fmla="*/ 0 w 3211758"/>
                  <a:gd name="T10" fmla="*/ 0 h 2648045"/>
                  <a:gd name="T11" fmla="*/ 3211758 w 3211758"/>
                  <a:gd name="T12" fmla="*/ 2648045 h 26480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1758" h="2648045">
                    <a:moveTo>
                      <a:pt x="622191" y="2648045"/>
                    </a:moveTo>
                    <a:cubicBezTo>
                      <a:pt x="158332" y="2203421"/>
                      <a:pt x="0" y="1671585"/>
                      <a:pt x="431595" y="1230244"/>
                    </a:cubicBezTo>
                    <a:cubicBezTo>
                      <a:pt x="863190" y="788903"/>
                      <a:pt x="1773954" y="650603"/>
                      <a:pt x="3211758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277" name="Freeform 84"/>
              <p:cNvSpPr>
                <a:spLocks noChangeAspect="1"/>
              </p:cNvSpPr>
              <p:nvPr/>
            </p:nvSpPr>
            <p:spPr bwMode="auto">
              <a:xfrm rot="18005841" flipV="1">
                <a:off x="4119014" y="2342141"/>
                <a:ext cx="3029041" cy="2497406"/>
              </a:xfrm>
              <a:custGeom>
                <a:avLst/>
                <a:gdLst>
                  <a:gd name="T0" fmla="*/ 492235 w 3211758"/>
                  <a:gd name="T1" fmla="*/ 2094983 h 2648045"/>
                  <a:gd name="T2" fmla="*/ 341449 w 3211758"/>
                  <a:gd name="T3" fmla="*/ 973301 h 2648045"/>
                  <a:gd name="T4" fmla="*/ 2540925 w 3211758"/>
                  <a:gd name="T5" fmla="*/ 0 h 2648045"/>
                  <a:gd name="T6" fmla="*/ 0 60000 65536"/>
                  <a:gd name="T7" fmla="*/ 0 60000 65536"/>
                  <a:gd name="T8" fmla="*/ 0 60000 65536"/>
                  <a:gd name="T9" fmla="*/ 0 w 3211758"/>
                  <a:gd name="T10" fmla="*/ 0 h 2648045"/>
                  <a:gd name="T11" fmla="*/ 3211758 w 3211758"/>
                  <a:gd name="T12" fmla="*/ 2648045 h 26480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1758" h="2648045">
                    <a:moveTo>
                      <a:pt x="622191" y="2648045"/>
                    </a:moveTo>
                    <a:cubicBezTo>
                      <a:pt x="158332" y="2203421"/>
                      <a:pt x="0" y="1671585"/>
                      <a:pt x="431595" y="1230244"/>
                    </a:cubicBezTo>
                    <a:cubicBezTo>
                      <a:pt x="863190" y="788903"/>
                      <a:pt x="1773954" y="650603"/>
                      <a:pt x="3211758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9268" name="Group 86"/>
            <p:cNvGrpSpPr>
              <a:grpSpLocks/>
            </p:cNvGrpSpPr>
            <p:nvPr/>
          </p:nvGrpSpPr>
          <p:grpSpPr bwMode="auto">
            <a:xfrm rot="17890982" flipV="1">
              <a:off x="3230970" y="505667"/>
              <a:ext cx="3203295" cy="3838232"/>
              <a:chOff x="4135013" y="1525120"/>
              <a:chExt cx="3203295" cy="3838232"/>
            </a:xfrm>
          </p:grpSpPr>
          <p:sp>
            <p:nvSpPr>
              <p:cNvPr id="9270" name="Freeform 87"/>
              <p:cNvSpPr>
                <a:spLocks noChangeAspect="1"/>
              </p:cNvSpPr>
              <p:nvPr/>
            </p:nvSpPr>
            <p:spPr bwMode="auto">
              <a:xfrm rot="18005841" flipV="1">
                <a:off x="4115418" y="2140462"/>
                <a:ext cx="3532930" cy="2912850"/>
              </a:xfrm>
              <a:custGeom>
                <a:avLst/>
                <a:gdLst>
                  <a:gd name="T0" fmla="*/ 910945 w 3211758"/>
                  <a:gd name="T1" fmla="*/ 3877007 h 2648045"/>
                  <a:gd name="T2" fmla="*/ 631895 w 3211758"/>
                  <a:gd name="T3" fmla="*/ 1801205 h 2648045"/>
                  <a:gd name="T4" fmla="*/ 4702311 w 3211758"/>
                  <a:gd name="T5" fmla="*/ 0 h 2648045"/>
                  <a:gd name="T6" fmla="*/ 0 60000 65536"/>
                  <a:gd name="T7" fmla="*/ 0 60000 65536"/>
                  <a:gd name="T8" fmla="*/ 0 60000 65536"/>
                  <a:gd name="T9" fmla="*/ 0 w 3211758"/>
                  <a:gd name="T10" fmla="*/ 0 h 2648045"/>
                  <a:gd name="T11" fmla="*/ 3211758 w 3211758"/>
                  <a:gd name="T12" fmla="*/ 2648045 h 26480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1758" h="2648045">
                    <a:moveTo>
                      <a:pt x="622191" y="2648045"/>
                    </a:moveTo>
                    <a:cubicBezTo>
                      <a:pt x="158332" y="2203421"/>
                      <a:pt x="0" y="1671585"/>
                      <a:pt x="431595" y="1230244"/>
                    </a:cubicBezTo>
                    <a:cubicBezTo>
                      <a:pt x="863190" y="788903"/>
                      <a:pt x="1773954" y="650603"/>
                      <a:pt x="3211758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271" name="Freeform 88"/>
              <p:cNvSpPr>
                <a:spLocks noChangeAspect="1"/>
              </p:cNvSpPr>
              <p:nvPr/>
            </p:nvSpPr>
            <p:spPr bwMode="auto">
              <a:xfrm rot="18005841" flipV="1">
                <a:off x="3840476" y="1819657"/>
                <a:ext cx="3356281" cy="2767208"/>
              </a:xfrm>
              <a:custGeom>
                <a:avLst/>
                <a:gdLst>
                  <a:gd name="T0" fmla="*/ 741969 w 3211758"/>
                  <a:gd name="T1" fmla="*/ 3157850 h 2648045"/>
                  <a:gd name="T2" fmla="*/ 514681 w 3211758"/>
                  <a:gd name="T3" fmla="*/ 1467093 h 2648045"/>
                  <a:gd name="T4" fmla="*/ 3830052 w 3211758"/>
                  <a:gd name="T5" fmla="*/ 0 h 2648045"/>
                  <a:gd name="T6" fmla="*/ 0 60000 65536"/>
                  <a:gd name="T7" fmla="*/ 0 60000 65536"/>
                  <a:gd name="T8" fmla="*/ 0 60000 65536"/>
                  <a:gd name="T9" fmla="*/ 0 w 3211758"/>
                  <a:gd name="T10" fmla="*/ 0 h 2648045"/>
                  <a:gd name="T11" fmla="*/ 3211758 w 3211758"/>
                  <a:gd name="T12" fmla="*/ 2648045 h 26480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1758" h="2648045">
                    <a:moveTo>
                      <a:pt x="622191" y="2648045"/>
                    </a:moveTo>
                    <a:cubicBezTo>
                      <a:pt x="158332" y="2203421"/>
                      <a:pt x="0" y="1671585"/>
                      <a:pt x="431595" y="1230244"/>
                    </a:cubicBezTo>
                    <a:cubicBezTo>
                      <a:pt x="863190" y="788903"/>
                      <a:pt x="1773954" y="650603"/>
                      <a:pt x="3211758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272" name="Freeform 89"/>
              <p:cNvSpPr>
                <a:spLocks noChangeAspect="1"/>
              </p:cNvSpPr>
              <p:nvPr/>
            </p:nvSpPr>
            <p:spPr bwMode="auto">
              <a:xfrm rot="18005841" flipV="1">
                <a:off x="3983731" y="2088015"/>
                <a:ext cx="3188466" cy="2628848"/>
              </a:xfrm>
              <a:custGeom>
                <a:avLst/>
                <a:gdLst>
                  <a:gd name="T0" fmla="*/ 604338 w 3211758"/>
                  <a:gd name="T1" fmla="*/ 2572088 h 2648045"/>
                  <a:gd name="T2" fmla="*/ 419211 w 3211758"/>
                  <a:gd name="T3" fmla="*/ 1194957 h 2648045"/>
                  <a:gd name="T4" fmla="*/ 3119597 w 3211758"/>
                  <a:gd name="T5" fmla="*/ 0 h 2648045"/>
                  <a:gd name="T6" fmla="*/ 0 60000 65536"/>
                  <a:gd name="T7" fmla="*/ 0 60000 65536"/>
                  <a:gd name="T8" fmla="*/ 0 60000 65536"/>
                  <a:gd name="T9" fmla="*/ 0 w 3211758"/>
                  <a:gd name="T10" fmla="*/ 0 h 2648045"/>
                  <a:gd name="T11" fmla="*/ 3211758 w 3211758"/>
                  <a:gd name="T12" fmla="*/ 2648045 h 26480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1758" h="2648045">
                    <a:moveTo>
                      <a:pt x="622191" y="2648045"/>
                    </a:moveTo>
                    <a:cubicBezTo>
                      <a:pt x="158332" y="2203421"/>
                      <a:pt x="0" y="1671585"/>
                      <a:pt x="431595" y="1230244"/>
                    </a:cubicBezTo>
                    <a:cubicBezTo>
                      <a:pt x="863190" y="788903"/>
                      <a:pt x="1773954" y="650603"/>
                      <a:pt x="3211758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273" name="Freeform 90"/>
              <p:cNvSpPr>
                <a:spLocks noChangeAspect="1"/>
              </p:cNvSpPr>
              <p:nvPr/>
            </p:nvSpPr>
            <p:spPr bwMode="auto">
              <a:xfrm rot="18005841" flipV="1">
                <a:off x="4119014" y="2342141"/>
                <a:ext cx="3029041" cy="2497406"/>
              </a:xfrm>
              <a:custGeom>
                <a:avLst/>
                <a:gdLst>
                  <a:gd name="T0" fmla="*/ 492235 w 3211758"/>
                  <a:gd name="T1" fmla="*/ 2094983 h 2648045"/>
                  <a:gd name="T2" fmla="*/ 341449 w 3211758"/>
                  <a:gd name="T3" fmla="*/ 973301 h 2648045"/>
                  <a:gd name="T4" fmla="*/ 2540925 w 3211758"/>
                  <a:gd name="T5" fmla="*/ 0 h 2648045"/>
                  <a:gd name="T6" fmla="*/ 0 60000 65536"/>
                  <a:gd name="T7" fmla="*/ 0 60000 65536"/>
                  <a:gd name="T8" fmla="*/ 0 60000 65536"/>
                  <a:gd name="T9" fmla="*/ 0 w 3211758"/>
                  <a:gd name="T10" fmla="*/ 0 h 2648045"/>
                  <a:gd name="T11" fmla="*/ 3211758 w 3211758"/>
                  <a:gd name="T12" fmla="*/ 2648045 h 26480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1758" h="2648045">
                    <a:moveTo>
                      <a:pt x="622191" y="2648045"/>
                    </a:moveTo>
                    <a:cubicBezTo>
                      <a:pt x="158332" y="2203421"/>
                      <a:pt x="0" y="1671585"/>
                      <a:pt x="431595" y="1230244"/>
                    </a:cubicBezTo>
                    <a:cubicBezTo>
                      <a:pt x="863190" y="788903"/>
                      <a:pt x="1773954" y="650603"/>
                      <a:pt x="3211758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pic>
          <p:nvPicPr>
            <p:cNvPr id="9269" name="Picture 32" descr="11949843981549953460planet_earth_dan_gerhard_01.svg.med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64588" y="3622089"/>
              <a:ext cx="497071" cy="497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Orbital Debris in Action: MMS</a:t>
            </a:r>
            <a:endParaRPr lang="en-US" dirty="0" smtClean="0">
              <a:latin typeface="+mn-lt"/>
              <a:ea typeface="ＭＳ Ｐゴシック" pitchFamily="34" charset="-128"/>
            </a:endParaRPr>
          </a:p>
        </p:txBody>
      </p:sp>
      <p:pic>
        <p:nvPicPr>
          <p:cNvPr id="9222" name="Picture 35" descr="bright-yellow-sun.png"/>
          <p:cNvPicPr>
            <a:picLocks noChangeAspect="1"/>
          </p:cNvPicPr>
          <p:nvPr/>
        </p:nvPicPr>
        <p:blipFill>
          <a:blip r:embed="rId4" cstate="print"/>
          <a:srcRect l="38966" b="39104"/>
          <a:stretch>
            <a:fillRect/>
          </a:stretch>
        </p:blipFill>
        <p:spPr bwMode="auto">
          <a:xfrm>
            <a:off x="212725" y="4843463"/>
            <a:ext cx="16764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116"/>
          <p:cNvGrpSpPr>
            <a:grpSpLocks/>
          </p:cNvGrpSpPr>
          <p:nvPr/>
        </p:nvGrpSpPr>
        <p:grpSpPr bwMode="auto">
          <a:xfrm>
            <a:off x="1766888" y="3860800"/>
            <a:ext cx="1309687" cy="1079500"/>
            <a:chOff x="6152226" y="5076547"/>
            <a:chExt cx="1309457" cy="1079409"/>
          </a:xfrm>
        </p:grpSpPr>
        <p:cxnSp>
          <p:nvCxnSpPr>
            <p:cNvPr id="9256" name="Straight Connector 94"/>
            <p:cNvCxnSpPr>
              <a:cxnSpLocks noChangeShapeType="1"/>
            </p:cNvCxnSpPr>
            <p:nvPr/>
          </p:nvCxnSpPr>
          <p:spPr bwMode="auto">
            <a:xfrm>
              <a:off x="6900909" y="5278160"/>
              <a:ext cx="332174" cy="57319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57" name="Straight Connector 95"/>
            <p:cNvCxnSpPr>
              <a:cxnSpLocks noChangeShapeType="1"/>
            </p:cNvCxnSpPr>
            <p:nvPr/>
          </p:nvCxnSpPr>
          <p:spPr bwMode="auto">
            <a:xfrm rot="10800000" flipV="1">
              <a:off x="6380827" y="5278160"/>
              <a:ext cx="62883" cy="225994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58" name="Straight Connector 96"/>
            <p:cNvCxnSpPr>
              <a:cxnSpLocks noChangeShapeType="1"/>
            </p:cNvCxnSpPr>
            <p:nvPr/>
          </p:nvCxnSpPr>
          <p:spPr bwMode="auto">
            <a:xfrm rot="16200000" flipH="1">
              <a:off x="6665296" y="5486785"/>
              <a:ext cx="272959" cy="258932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59" name="Straight Connector 97"/>
            <p:cNvCxnSpPr>
              <a:cxnSpLocks noChangeShapeType="1"/>
            </p:cNvCxnSpPr>
            <p:nvPr/>
          </p:nvCxnSpPr>
          <p:spPr bwMode="auto">
            <a:xfrm rot="16200000" flipH="1">
              <a:off x="6518251" y="5769953"/>
              <a:ext cx="46965" cy="321815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60" name="Straight Connector 98"/>
            <p:cNvCxnSpPr>
              <a:cxnSpLocks noChangeShapeType="1"/>
            </p:cNvCxnSpPr>
            <p:nvPr/>
          </p:nvCxnSpPr>
          <p:spPr bwMode="auto">
            <a:xfrm flipV="1">
              <a:off x="6609426" y="5537092"/>
              <a:ext cx="395057" cy="168675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prstDash val="dash"/>
              <a:round/>
              <a:headEnd/>
              <a:tailEnd/>
            </a:ln>
          </p:spPr>
        </p:cxnSp>
        <p:cxnSp>
          <p:nvCxnSpPr>
            <p:cNvPr id="9261" name="Straight Connector 99"/>
            <p:cNvCxnSpPr>
              <a:cxnSpLocks noChangeShapeType="1"/>
            </p:cNvCxnSpPr>
            <p:nvPr/>
          </p:nvCxnSpPr>
          <p:spPr bwMode="auto">
            <a:xfrm flipV="1">
              <a:off x="7159841" y="5738704"/>
              <a:ext cx="73242" cy="215640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pic>
          <p:nvPicPr>
            <p:cNvPr id="9262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43709" y="5076547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63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52226" y="5504154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64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2641" y="5752731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65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04483" y="5335479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4" name="TextBox 119"/>
          <p:cNvSpPr txBox="1">
            <a:spLocks noChangeArrowheads="1"/>
          </p:cNvSpPr>
          <p:nvPr/>
        </p:nvSpPr>
        <p:spPr bwMode="auto">
          <a:xfrm>
            <a:off x="647572" y="1054502"/>
            <a:ext cx="3086228" cy="738664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400" dirty="0" err="1" smtClean="0">
                <a:latin typeface="+mn-lt"/>
              </a:rPr>
              <a:t>Magnetospheric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Multiscale</a:t>
            </a:r>
            <a:r>
              <a:rPr lang="en-US" sz="1400" dirty="0" smtClean="0">
                <a:latin typeface="+mn-lt"/>
              </a:rPr>
              <a:t> (MMS) mission is a formation flying mission looking at magnetic reconnection</a:t>
            </a:r>
            <a:endParaRPr lang="en-US" sz="1400" dirty="0">
              <a:latin typeface="+mn-lt"/>
            </a:endParaRPr>
          </a:p>
        </p:txBody>
      </p:sp>
      <p:grpSp>
        <p:nvGrpSpPr>
          <p:cNvPr id="8" name="Group 200"/>
          <p:cNvGrpSpPr>
            <a:grpSpLocks/>
          </p:cNvGrpSpPr>
          <p:nvPr/>
        </p:nvGrpSpPr>
        <p:grpSpPr bwMode="auto">
          <a:xfrm>
            <a:off x="473075" y="2874963"/>
            <a:ext cx="838200" cy="892175"/>
            <a:chOff x="1688239" y="1873187"/>
            <a:chExt cx="838940" cy="892978"/>
          </a:xfrm>
        </p:grpSpPr>
        <p:cxnSp>
          <p:nvCxnSpPr>
            <p:cNvPr id="9246" name="Straight Connector 157"/>
            <p:cNvCxnSpPr>
              <a:cxnSpLocks noChangeShapeType="1"/>
            </p:cNvCxnSpPr>
            <p:nvPr/>
          </p:nvCxnSpPr>
          <p:spPr bwMode="auto">
            <a:xfrm>
              <a:off x="2259369" y="2074800"/>
              <a:ext cx="39210" cy="21810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47" name="Straight Connector 158"/>
            <p:cNvCxnSpPr>
              <a:cxnSpLocks noChangeShapeType="1"/>
            </p:cNvCxnSpPr>
            <p:nvPr/>
          </p:nvCxnSpPr>
          <p:spPr bwMode="auto">
            <a:xfrm rot="10800000" flipH="1" flipV="1">
              <a:off x="1802169" y="2074800"/>
              <a:ext cx="114670" cy="66196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48" name="Straight Connector 159"/>
            <p:cNvCxnSpPr>
              <a:cxnSpLocks noChangeShapeType="1"/>
            </p:cNvCxnSpPr>
            <p:nvPr/>
          </p:nvCxnSpPr>
          <p:spPr bwMode="auto">
            <a:xfrm rot="16200000" flipH="1">
              <a:off x="2099215" y="2207965"/>
              <a:ext cx="86528" cy="223421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49" name="Straight Connector 160"/>
            <p:cNvCxnSpPr>
              <a:cxnSpLocks noChangeShapeType="1"/>
            </p:cNvCxnSpPr>
            <p:nvPr/>
          </p:nvCxnSpPr>
          <p:spPr bwMode="auto">
            <a:xfrm rot="16200000" flipH="1">
              <a:off x="1961048" y="2500011"/>
              <a:ext cx="20332" cy="108751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50" name="Straight Connector 161"/>
            <p:cNvCxnSpPr>
              <a:cxnSpLocks noChangeShapeType="1"/>
            </p:cNvCxnSpPr>
            <p:nvPr/>
          </p:nvCxnSpPr>
          <p:spPr bwMode="auto">
            <a:xfrm flipH="1" flipV="1">
              <a:off x="2069979" y="2298223"/>
              <a:ext cx="75460" cy="44386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prstDash val="dash"/>
              <a:round/>
              <a:headEnd/>
              <a:tailEnd/>
            </a:ln>
          </p:spPr>
        </p:cxnSp>
        <p:cxnSp>
          <p:nvCxnSpPr>
            <p:cNvPr id="9251" name="Straight Connector 162"/>
            <p:cNvCxnSpPr>
              <a:cxnSpLocks noChangeShapeType="1"/>
            </p:cNvCxnSpPr>
            <p:nvPr/>
          </p:nvCxnSpPr>
          <p:spPr bwMode="auto">
            <a:xfrm flipH="1" flipV="1">
              <a:off x="2298579" y="2499835"/>
              <a:ext cx="184211" cy="64718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pic>
          <p:nvPicPr>
            <p:cNvPr id="9252" name="Picture 11" descr="ISO2 NO FOV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02169" y="1873187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3" name="Picture 11" descr="ISO2 NO FOV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88239" y="2140996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4" name="Picture 11" descr="ISO2 NO FOV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25590" y="2362940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5" name="Picture 11" descr="ISO2 NO FOV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69979" y="2096610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2" name="TextBox 201"/>
          <p:cNvSpPr txBox="1">
            <a:spLocks noChangeArrowheads="1"/>
          </p:cNvSpPr>
          <p:nvPr/>
        </p:nvSpPr>
        <p:spPr bwMode="auto">
          <a:xfrm>
            <a:off x="3011488" y="5913438"/>
            <a:ext cx="18986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Formation scale matches science </a:t>
            </a:r>
            <a:r>
              <a:rPr lang="en-US" sz="1200" dirty="0" smtClean="0">
                <a:latin typeface="+mn-lt"/>
              </a:rPr>
              <a:t>scale</a:t>
            </a:r>
            <a:endParaRPr lang="en-US" sz="1200" dirty="0">
              <a:latin typeface="+mn-lt"/>
            </a:endParaRPr>
          </a:p>
        </p:txBody>
      </p:sp>
      <p:sp>
        <p:nvSpPr>
          <p:cNvPr id="203" name="TextBox 202"/>
          <p:cNvSpPr txBox="1">
            <a:spLocks noChangeArrowheads="1"/>
          </p:cNvSpPr>
          <p:nvPr/>
        </p:nvSpPr>
        <p:spPr bwMode="auto">
          <a:xfrm>
            <a:off x="7243763" y="1100138"/>
            <a:ext cx="190023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latin typeface="+mn-lt"/>
              </a:rPr>
              <a:t>Night-side science (neutral sheet) bound by power (limits shadow duration)</a:t>
            </a:r>
          </a:p>
        </p:txBody>
      </p:sp>
      <p:sp>
        <p:nvSpPr>
          <p:cNvPr id="204" name="TextBox 203"/>
          <p:cNvSpPr txBox="1">
            <a:spLocks noChangeArrowheads="1"/>
          </p:cNvSpPr>
          <p:nvPr/>
        </p:nvSpPr>
        <p:spPr bwMode="auto">
          <a:xfrm>
            <a:off x="955675" y="2120900"/>
            <a:ext cx="1900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Need to prevent close </a:t>
            </a:r>
            <a:r>
              <a:rPr lang="en-US" sz="1200" dirty="0" smtClean="0">
                <a:latin typeface="+mn-lt"/>
              </a:rPr>
              <a:t>approaches (&lt;4 km)</a:t>
            </a:r>
            <a:endParaRPr lang="en-US" sz="1200" dirty="0">
              <a:latin typeface="+mn-lt"/>
            </a:endParaRPr>
          </a:p>
        </p:txBody>
      </p:sp>
      <p:sp>
        <p:nvSpPr>
          <p:cNvPr id="205" name="TextBox 204"/>
          <p:cNvSpPr txBox="1">
            <a:spLocks noChangeArrowheads="1"/>
          </p:cNvSpPr>
          <p:nvPr/>
        </p:nvSpPr>
        <p:spPr bwMode="auto">
          <a:xfrm>
            <a:off x="7024688" y="4095750"/>
            <a:ext cx="19002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latin typeface="+mn-lt"/>
              </a:rPr>
              <a:t>Maneuvers used to maintain formation against relative drift</a:t>
            </a:r>
          </a:p>
        </p:txBody>
      </p:sp>
      <p:sp>
        <p:nvSpPr>
          <p:cNvPr id="206" name="Down Arrow 205"/>
          <p:cNvSpPr>
            <a:spLocks noChangeArrowheads="1"/>
          </p:cNvSpPr>
          <p:nvPr/>
        </p:nvSpPr>
        <p:spPr bwMode="auto">
          <a:xfrm rot="8812450">
            <a:off x="2627313" y="5016500"/>
            <a:ext cx="485775" cy="977900"/>
          </a:xfrm>
          <a:prstGeom prst="downArrow">
            <a:avLst>
              <a:gd name="adj1" fmla="val 50000"/>
              <a:gd name="adj2" fmla="val 4986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07" name="Down Arrow 206"/>
          <p:cNvSpPr>
            <a:spLocks noChangeArrowheads="1"/>
          </p:cNvSpPr>
          <p:nvPr/>
        </p:nvSpPr>
        <p:spPr bwMode="auto">
          <a:xfrm rot="-9628717">
            <a:off x="4418013" y="3556000"/>
            <a:ext cx="484187" cy="2436813"/>
          </a:xfrm>
          <a:prstGeom prst="downArrow">
            <a:avLst>
              <a:gd name="adj1" fmla="val 50000"/>
              <a:gd name="adj2" fmla="val 500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225"/>
          <p:cNvGrpSpPr>
            <a:grpSpLocks/>
          </p:cNvGrpSpPr>
          <p:nvPr/>
        </p:nvGrpSpPr>
        <p:grpSpPr bwMode="auto">
          <a:xfrm>
            <a:off x="5846763" y="4573588"/>
            <a:ext cx="3297237" cy="2039937"/>
            <a:chOff x="6630754" y="4707728"/>
            <a:chExt cx="3297162" cy="2039955"/>
          </a:xfrm>
        </p:grpSpPr>
        <p:cxnSp>
          <p:nvCxnSpPr>
            <p:cNvPr id="9236" name="Straight Connector 121"/>
            <p:cNvCxnSpPr>
              <a:cxnSpLocks noChangeShapeType="1"/>
            </p:cNvCxnSpPr>
            <p:nvPr/>
          </p:nvCxnSpPr>
          <p:spPr bwMode="auto">
            <a:xfrm>
              <a:off x="7087955" y="4909341"/>
              <a:ext cx="2371950" cy="1178342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37" name="Straight Connector 122"/>
            <p:cNvCxnSpPr>
              <a:cxnSpLocks noChangeShapeType="1"/>
            </p:cNvCxnSpPr>
            <p:nvPr/>
          </p:nvCxnSpPr>
          <p:spPr bwMode="auto">
            <a:xfrm rot="10800000" flipH="1" flipV="1">
              <a:off x="6630754" y="4909341"/>
              <a:ext cx="2056045" cy="1405294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38" name="Straight Connector 124"/>
            <p:cNvCxnSpPr>
              <a:cxnSpLocks noChangeShapeType="1"/>
            </p:cNvCxnSpPr>
            <p:nvPr/>
          </p:nvCxnSpPr>
          <p:spPr bwMode="auto">
            <a:xfrm rot="16200000" flipH="1">
              <a:off x="9178146" y="6253501"/>
              <a:ext cx="29824" cy="555316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39" name="Straight Connector 125"/>
            <p:cNvCxnSpPr>
              <a:cxnSpLocks noChangeShapeType="1"/>
            </p:cNvCxnSpPr>
            <p:nvPr/>
          </p:nvCxnSpPr>
          <p:spPr bwMode="auto">
            <a:xfrm flipV="1">
              <a:off x="9144000" y="6087683"/>
              <a:ext cx="315905" cy="226952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prstDash val="dash"/>
              <a:round/>
              <a:headEnd/>
              <a:tailEnd/>
            </a:ln>
          </p:spPr>
        </p:cxnSp>
        <p:cxnSp>
          <p:nvCxnSpPr>
            <p:cNvPr id="9240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9688505" y="6289295"/>
              <a:ext cx="239411" cy="256776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cxnSp>
          <p:nvCxnSpPr>
            <p:cNvPr id="9241" name="Straight Connector 123"/>
            <p:cNvCxnSpPr>
              <a:cxnSpLocks noChangeShapeType="1"/>
            </p:cNvCxnSpPr>
            <p:nvPr/>
          </p:nvCxnSpPr>
          <p:spPr bwMode="auto">
            <a:xfrm rot="16200000" flipH="1">
              <a:off x="7662583" y="4307724"/>
              <a:ext cx="1233505" cy="2839961"/>
            </a:xfrm>
            <a:prstGeom prst="line">
              <a:avLst/>
            </a:prstGeom>
            <a:noFill/>
            <a:ln w="25400" algn="ctr">
              <a:solidFill>
                <a:srgbClr val="00FF00"/>
              </a:solidFill>
              <a:round/>
              <a:headEnd/>
              <a:tailEnd/>
            </a:ln>
          </p:spPr>
        </p:cxnSp>
        <p:pic>
          <p:nvPicPr>
            <p:cNvPr id="9242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30755" y="4707728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43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86800" y="6113022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44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470716" y="6344458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45" name="Picture 11" descr="ISO2 NO FOV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459905" y="5886070"/>
              <a:ext cx="457200" cy="40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8" name="Down Arrow 207"/>
          <p:cNvSpPr>
            <a:spLocks noChangeArrowheads="1"/>
          </p:cNvSpPr>
          <p:nvPr/>
        </p:nvSpPr>
        <p:spPr bwMode="auto">
          <a:xfrm rot="4323432">
            <a:off x="6675438" y="1455737"/>
            <a:ext cx="484188" cy="868363"/>
          </a:xfrm>
          <a:prstGeom prst="downArrow">
            <a:avLst>
              <a:gd name="adj1" fmla="val 50000"/>
              <a:gd name="adj2" fmla="val 5005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27" name="Down Arrow 226"/>
          <p:cNvSpPr>
            <a:spLocks noChangeArrowheads="1"/>
          </p:cNvSpPr>
          <p:nvPr/>
        </p:nvSpPr>
        <p:spPr bwMode="auto">
          <a:xfrm rot="410791">
            <a:off x="7786688" y="4781550"/>
            <a:ext cx="484187" cy="534988"/>
          </a:xfrm>
          <a:prstGeom prst="downArrow">
            <a:avLst>
              <a:gd name="adj1" fmla="val 50000"/>
              <a:gd name="adj2" fmla="val 5014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28" name="Down Arrow 227"/>
          <p:cNvSpPr>
            <a:spLocks noChangeArrowheads="1"/>
          </p:cNvSpPr>
          <p:nvPr/>
        </p:nvSpPr>
        <p:spPr bwMode="auto">
          <a:xfrm rot="1610063">
            <a:off x="1149350" y="2608263"/>
            <a:ext cx="484188" cy="533400"/>
          </a:xfrm>
          <a:prstGeom prst="down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43000" y="4191000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n-lt"/>
              </a:rPr>
              <a:t>10-160 km</a:t>
            </a:r>
            <a:endParaRPr lang="en-US" sz="1000" dirty="0">
              <a:latin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53200" y="2514600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n-lt"/>
              </a:rPr>
              <a:t>30-400 km</a:t>
            </a:r>
            <a:endParaRPr lang="en-US" sz="10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1902" y="5634279"/>
            <a:ext cx="989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2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02" grpId="0"/>
      <p:bldP spid="203" grpId="0"/>
      <p:bldP spid="204" grpId="0"/>
      <p:bldP spid="205" grpId="0"/>
      <p:bldP spid="206" grpId="0" animBg="1"/>
      <p:bldP spid="207" grpId="0" animBg="1"/>
      <p:bldP spid="208" grpId="0" animBg="1"/>
      <p:bldP spid="227" grpId="0" animBg="1"/>
      <p:bldP spid="228" grpId="0" animBg="1"/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War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did you spend your Easter Sunday?</a:t>
            </a:r>
          </a:p>
          <a:p>
            <a:pPr lvl="1"/>
            <a:r>
              <a:rPr lang="en-US" dirty="0" smtClean="0"/>
              <a:t>On April 2, MMS performed some calibration maneuvers</a:t>
            </a:r>
          </a:p>
          <a:p>
            <a:pPr lvl="2"/>
            <a:r>
              <a:rPr lang="en-US" dirty="0" smtClean="0"/>
              <a:t>Small change in the orbit</a:t>
            </a:r>
          </a:p>
          <a:p>
            <a:pPr lvl="2"/>
            <a:r>
              <a:rPr lang="en-US" dirty="0" smtClean="0"/>
              <a:t>Period changed by a tens of seconds (out of ~86400 seconds)</a:t>
            </a:r>
          </a:p>
          <a:p>
            <a:pPr lvl="2"/>
            <a:r>
              <a:rPr lang="en-US" dirty="0" smtClean="0"/>
              <a:t>Size of the orbit changed by about 20 meters (out of ~42000 seconds)</a:t>
            </a:r>
          </a:p>
          <a:p>
            <a:pPr lvl="1"/>
            <a:r>
              <a:rPr lang="en-US" dirty="0" smtClean="0"/>
              <a:t>On April 3 MMS received notice that MMS1 would be getting uncomfortably close to a piece of debris</a:t>
            </a:r>
          </a:p>
          <a:p>
            <a:pPr lvl="2"/>
            <a:r>
              <a:rPr lang="en-US" dirty="0" smtClean="0"/>
              <a:t>Any guess what it was and when?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Spent April 3-April 5 trying to determine if we should maneuver</a:t>
            </a:r>
          </a:p>
          <a:p>
            <a:pPr lvl="2"/>
            <a:r>
              <a:rPr lang="en-US" dirty="0" smtClean="0"/>
              <a:t>Late April 5 was the last chance</a:t>
            </a:r>
          </a:p>
          <a:p>
            <a:pPr lvl="2"/>
            <a:r>
              <a:rPr lang="en-US" dirty="0" smtClean="0"/>
              <a:t>Complicated by the uncertainties involved</a:t>
            </a:r>
          </a:p>
          <a:p>
            <a:pPr lvl="2"/>
            <a:r>
              <a:rPr lang="en-US" dirty="0" smtClean="0"/>
              <a:t>We opted not to maneuver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7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8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1828800" y="4648200"/>
            <a:ext cx="1143000" cy="1905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non-intuitive things about orbits?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772400" cy="3505200"/>
          </a:xfrm>
        </p:spPr>
        <p:txBody>
          <a:bodyPr/>
          <a:lstStyle/>
          <a:p>
            <a:r>
              <a:rPr lang="en-US" dirty="0" smtClean="0"/>
              <a:t>Consider the following scenario:</a:t>
            </a:r>
          </a:p>
          <a:p>
            <a:pPr lvl="1"/>
            <a:r>
              <a:rPr lang="en-US" dirty="0" smtClean="0"/>
              <a:t>An object in orbit around the Earth experiences atmospheric drag (decaying orbit)</a:t>
            </a:r>
          </a:p>
          <a:p>
            <a:pPr lvl="1"/>
            <a:r>
              <a:rPr lang="en-US" dirty="0" smtClean="0"/>
              <a:t>It loses energy every orbit and gets closer and closer to the surface</a:t>
            </a:r>
          </a:p>
          <a:p>
            <a:pPr lvl="1"/>
            <a:r>
              <a:rPr lang="en-US" dirty="0" smtClean="0"/>
              <a:t>Does it slow down or speed up?</a:t>
            </a:r>
          </a:p>
          <a:p>
            <a:pPr lvl="1"/>
            <a:endParaRPr lang="en-US" dirty="0"/>
          </a:p>
          <a:p>
            <a:r>
              <a:rPr lang="en-US" dirty="0" smtClean="0"/>
              <a:t>How to change the closest point (</a:t>
            </a:r>
            <a:r>
              <a:rPr lang="en-US" dirty="0" err="1" smtClean="0"/>
              <a:t>periapse</a:t>
            </a:r>
            <a:r>
              <a:rPr lang="en-US" dirty="0" smtClean="0"/>
              <a:t>) in an orbit?  How about the furthest point (</a:t>
            </a:r>
            <a:r>
              <a:rPr lang="en-US" dirty="0" err="1" smtClean="0"/>
              <a:t>apoapse</a:t>
            </a:r>
            <a:r>
              <a:rPr lang="en-US" dirty="0" smtClean="0"/>
              <a:t>)?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057400" y="5715000"/>
            <a:ext cx="609600" cy="609600"/>
          </a:xfrm>
          <a:prstGeom prst="ellipse">
            <a:avLst/>
          </a:prstGeom>
          <a:gradFill>
            <a:gsLst>
              <a:gs pos="0">
                <a:schemeClr val="bg2"/>
              </a:gs>
              <a:gs pos="30000">
                <a:schemeClr val="bg2">
                  <a:lumMod val="75000"/>
                </a:schemeClr>
              </a:gs>
              <a:gs pos="74000">
                <a:schemeClr val="accent6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3352800" y="5562600"/>
            <a:ext cx="1600200" cy="381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638800" y="5105399"/>
            <a:ext cx="1143000" cy="152400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867400" y="5708073"/>
            <a:ext cx="609600" cy="609600"/>
          </a:xfrm>
          <a:prstGeom prst="ellipse">
            <a:avLst/>
          </a:prstGeom>
          <a:gradFill>
            <a:gsLst>
              <a:gs pos="0">
                <a:schemeClr val="bg2"/>
              </a:gs>
              <a:gs pos="30000">
                <a:schemeClr val="bg2">
                  <a:lumMod val="75000"/>
                </a:schemeClr>
              </a:gs>
              <a:gs pos="74000">
                <a:schemeClr val="accent6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80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Cowboy </a:t>
            </a:r>
            <a:r>
              <a:rPr lang="en-US" dirty="0" smtClean="0"/>
              <a:t>Bebop </a:t>
            </a:r>
            <a:r>
              <a:rPr lang="en-US" dirty="0" smtClean="0"/>
              <a:t>Get it Right?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episode entitled ‘Wild Horses’, Spike and the Swordfish find themselves reentering Earth’s atmosphere without fuel</a:t>
            </a:r>
          </a:p>
          <a:p>
            <a:endParaRPr lang="en-US" dirty="0"/>
          </a:p>
          <a:p>
            <a:r>
              <a:rPr lang="en-US" dirty="0" smtClean="0"/>
              <a:t>The animation has them thrusting in the direction of their motion hoping to raise their orbit</a:t>
            </a:r>
          </a:p>
          <a:p>
            <a:pPr lvl="1"/>
            <a:r>
              <a:rPr lang="en-US" dirty="0" smtClean="0"/>
              <a:t>Unfortunately that just won’t work – it did raise the apogee though</a:t>
            </a:r>
          </a:p>
          <a:p>
            <a:pPr lvl="1"/>
            <a:r>
              <a:rPr lang="en-US" dirty="0" smtClean="0"/>
              <a:t>Unless the vehicle is below 200 km it won’t reenter</a:t>
            </a:r>
          </a:p>
          <a:p>
            <a:pPr lvl="1"/>
            <a:r>
              <a:rPr lang="en-US" dirty="0" smtClean="0"/>
              <a:t>Spike had plenty of time with or without fuel</a:t>
            </a:r>
          </a:p>
          <a:p>
            <a:endParaRPr lang="en-US" dirty="0"/>
          </a:p>
          <a:p>
            <a:r>
              <a:rPr lang="en-US" dirty="0" smtClean="0"/>
              <a:t>So despite my real fondness for the show – Bebop </a:t>
            </a:r>
            <a:r>
              <a:rPr lang="en-US" smtClean="0"/>
              <a:t>didn’t get it right.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9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2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About Us</a:t>
            </a:r>
          </a:p>
        </p:txBody>
      </p:sp>
      <p:sp>
        <p:nvSpPr>
          <p:cNvPr id="40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JP Burke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Software Engineer at 2U </a:t>
            </a:r>
            <a:r>
              <a:rPr lang="en-US" altLang="en-US" dirty="0" err="1" smtClean="0"/>
              <a:t>Inc</a:t>
            </a:r>
            <a:r>
              <a:rPr lang="en-US" altLang="en-US" dirty="0" smtClean="0"/>
              <a:t> in New York City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Lifelong spaceflight enthusiast and all around nerd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Once took 7 hour trip to Florida to see 3:44am rocket launch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Conrad Schiff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Works at the Goddard Space Flight Center in Greenbelt, MD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Physicist by trade but plays an engineer on TV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Official disclaimer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All the opinions expressed by me are mine alone and do not reflect official positions of NASA or the Federal Government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JP is young and cool – he’ll discuss the anime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Conrad is old and grumpy – he’ll critique the physics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Anime and Space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and space flight are fixtures on many anime</a:t>
            </a:r>
          </a:p>
          <a:p>
            <a:endParaRPr lang="en-US" dirty="0"/>
          </a:p>
          <a:p>
            <a:r>
              <a:rPr lang="en-US" dirty="0" smtClean="0"/>
              <a:t>Obviously the themes are entertainment and the human condition, but what about the physics?</a:t>
            </a:r>
          </a:p>
          <a:p>
            <a:pPr lvl="1"/>
            <a:r>
              <a:rPr lang="en-US" dirty="0" smtClean="0"/>
              <a:t>Sometimes it is wrong</a:t>
            </a:r>
          </a:p>
          <a:p>
            <a:pPr lvl="1"/>
            <a:r>
              <a:rPr lang="en-US" dirty="0" smtClean="0"/>
              <a:t>Sometimes it is very wrong – borders on fantasy &amp; fairy tale</a:t>
            </a:r>
          </a:p>
          <a:p>
            <a:pPr lvl="1"/>
            <a:r>
              <a:rPr lang="en-US" dirty="0" smtClean="0"/>
              <a:t>Occasionally it is right (or mostly so)</a:t>
            </a:r>
          </a:p>
          <a:p>
            <a:pPr lvl="1"/>
            <a:endParaRPr lang="en-US" dirty="0"/>
          </a:p>
          <a:p>
            <a:r>
              <a:rPr lang="en-US" dirty="0" smtClean="0"/>
              <a:t>We will talk about three shows in detail</a:t>
            </a:r>
          </a:p>
          <a:p>
            <a:pPr lvl="1"/>
            <a:r>
              <a:rPr lang="en-US" dirty="0" err="1" smtClean="0"/>
              <a:t>Gundam</a:t>
            </a:r>
            <a:r>
              <a:rPr lang="en-US" dirty="0" smtClean="0"/>
              <a:t> – Space Colonies at the Lagrange Point</a:t>
            </a:r>
          </a:p>
          <a:p>
            <a:pPr lvl="1"/>
            <a:r>
              <a:rPr lang="en-US" dirty="0" err="1" smtClean="0"/>
              <a:t>Planetes</a:t>
            </a:r>
            <a:r>
              <a:rPr lang="en-US" dirty="0" smtClean="0"/>
              <a:t> – Debris removal in space/Kessler syndrome</a:t>
            </a:r>
          </a:p>
          <a:p>
            <a:pPr lvl="1"/>
            <a:r>
              <a:rPr lang="en-US" dirty="0" smtClean="0"/>
              <a:t>Cowboy Bebop – Orbital motion and rendezvous</a:t>
            </a:r>
          </a:p>
          <a:p>
            <a:pPr lvl="1"/>
            <a:endParaRPr lang="en-US" dirty="0"/>
          </a:p>
          <a:p>
            <a:r>
              <a:rPr lang="en-US" dirty="0" smtClean="0"/>
              <a:t>We’ll also poke, in passing, some of the worst shows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4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64642"/>
            <a:ext cx="5334000" cy="3000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381000"/>
            <a:ext cx="4680557" cy="3512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81000"/>
            <a:ext cx="4681728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4" y="1219200"/>
            <a:ext cx="896599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Exactly is a Lagrange Colony?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Lagrange colony is a space station at one of the five      Lagrange points -&gt; so what’s a Lagrange point?</a:t>
            </a:r>
          </a:p>
          <a:p>
            <a:endParaRPr lang="en-US" sz="2000" dirty="0"/>
          </a:p>
          <a:p>
            <a:r>
              <a:rPr lang="en-US" sz="2000" dirty="0" smtClean="0"/>
              <a:t>Imagine two equal mass planets sitting still</a:t>
            </a:r>
          </a:p>
          <a:p>
            <a:pPr lvl="1"/>
            <a:r>
              <a:rPr lang="en-US" sz="1800" dirty="0" smtClean="0"/>
              <a:t>The gravitational pull is only equal halfway along the line joining them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 smtClean="0"/>
              <a:t>Now let them rotate – a centrifugal force seems to be at work, pushing things outward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72047" y="978148"/>
            <a:ext cx="1738553" cy="1270139"/>
            <a:chOff x="7271423" y="574814"/>
            <a:chExt cx="1738553" cy="1270139"/>
          </a:xfrm>
        </p:grpSpPr>
        <p:pic>
          <p:nvPicPr>
            <p:cNvPr id="49154" name="Picture 2" descr="Lagrange portrai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200" y="574814"/>
              <a:ext cx="889000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271423" y="1567954"/>
              <a:ext cx="17385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Joseph-Louis Lagrange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67000" y="2895600"/>
            <a:ext cx="4430268" cy="719922"/>
            <a:chOff x="2667000" y="2765417"/>
            <a:chExt cx="4430268" cy="719922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667000" y="2765417"/>
              <a:ext cx="4430268" cy="719922"/>
              <a:chOff x="1600200" y="4876800"/>
              <a:chExt cx="6096000" cy="990600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1600200" y="4876800"/>
                <a:ext cx="990600" cy="990600"/>
              </a:xfrm>
              <a:prstGeom prst="ellipse">
                <a:avLst/>
              </a:prstGeom>
              <a:gradFill>
                <a:gsLst>
                  <a:gs pos="0">
                    <a:srgbClr val="92D050"/>
                  </a:gs>
                  <a:gs pos="74000">
                    <a:srgbClr val="00B050"/>
                  </a:gs>
                  <a:gs pos="83000">
                    <a:srgbClr val="38B869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6705600" y="4876800"/>
                <a:ext cx="990600" cy="990600"/>
              </a:xfrm>
              <a:prstGeom prst="ellipse">
                <a:avLst/>
              </a:prstGeom>
              <a:gradFill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30000">
                    <a:schemeClr val="tx2">
                      <a:lumMod val="40000"/>
                      <a:lumOff val="60000"/>
                    </a:schemeClr>
                  </a:gs>
                  <a:gs pos="74000">
                    <a:schemeClr val="tx2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8" name="Straight Connector 7"/>
              <p:cNvCxnSpPr>
                <a:stCxn id="6" idx="6"/>
                <a:endCxn id="7" idx="2"/>
              </p:cNvCxnSpPr>
              <p:nvPr/>
            </p:nvCxnSpPr>
            <p:spPr bwMode="auto">
              <a:xfrm>
                <a:off x="2590800" y="5372100"/>
                <a:ext cx="4114800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Multiply 8"/>
              <p:cNvSpPr/>
              <p:nvPr/>
            </p:nvSpPr>
            <p:spPr bwMode="auto">
              <a:xfrm>
                <a:off x="4495800" y="5218725"/>
                <a:ext cx="304800" cy="304800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1" name="Down Arrow 20"/>
            <p:cNvSpPr/>
            <p:nvPr/>
          </p:nvSpPr>
          <p:spPr bwMode="auto">
            <a:xfrm rot="5400000">
              <a:off x="4532829" y="3009976"/>
              <a:ext cx="228600" cy="248495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3" name="Down Arrow 22"/>
            <p:cNvSpPr/>
            <p:nvPr/>
          </p:nvSpPr>
          <p:spPr bwMode="auto">
            <a:xfrm rot="16200000">
              <a:off x="5000991" y="2996878"/>
              <a:ext cx="228600" cy="248495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14784" y="4245286"/>
            <a:ext cx="5907680" cy="2460314"/>
            <a:chOff x="1614784" y="4000980"/>
            <a:chExt cx="5907680" cy="2460314"/>
          </a:xfrm>
        </p:grpSpPr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1926336" y="4251207"/>
              <a:ext cx="5596128" cy="2210087"/>
              <a:chOff x="1523757" y="3941214"/>
              <a:chExt cx="6652581" cy="2627317"/>
            </a:xfrm>
          </p:grpSpPr>
          <p:grpSp>
            <p:nvGrpSpPr>
              <p:cNvPr id="12" name="Group 11"/>
              <p:cNvGrpSpPr>
                <a:grpSpLocks noChangeAspect="1"/>
              </p:cNvGrpSpPr>
              <p:nvPr/>
            </p:nvGrpSpPr>
            <p:grpSpPr>
              <a:xfrm>
                <a:off x="2676769" y="4953000"/>
                <a:ext cx="4430268" cy="719922"/>
                <a:chOff x="1600200" y="4876800"/>
                <a:chExt cx="6096000" cy="990600"/>
              </a:xfrm>
            </p:grpSpPr>
            <p:sp>
              <p:nvSpPr>
                <p:cNvPr id="13" name="Oval 12"/>
                <p:cNvSpPr/>
                <p:nvPr/>
              </p:nvSpPr>
              <p:spPr bwMode="auto">
                <a:xfrm>
                  <a:off x="1600200" y="4876800"/>
                  <a:ext cx="990600" cy="990600"/>
                </a:xfrm>
                <a:prstGeom prst="ellipse">
                  <a:avLst/>
                </a:prstGeom>
                <a:gradFill>
                  <a:gsLst>
                    <a:gs pos="0">
                      <a:srgbClr val="92D050"/>
                    </a:gs>
                    <a:gs pos="74000">
                      <a:srgbClr val="00B050"/>
                    </a:gs>
                    <a:gs pos="83000">
                      <a:srgbClr val="38B869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952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14" name="Oval 13"/>
                <p:cNvSpPr/>
                <p:nvPr/>
              </p:nvSpPr>
              <p:spPr bwMode="auto">
                <a:xfrm>
                  <a:off x="6705600" y="4876800"/>
                  <a:ext cx="990600" cy="990600"/>
                </a:xfrm>
                <a:prstGeom prst="ellipse">
                  <a:avLst/>
                </a:prstGeom>
                <a:gradFill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30000">
                      <a:schemeClr val="tx2">
                        <a:lumMod val="40000"/>
                        <a:lumOff val="60000"/>
                      </a:schemeClr>
                    </a:gs>
                    <a:gs pos="74000">
                      <a:schemeClr val="tx2">
                        <a:lumMod val="7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952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cxnSp>
              <p:nvCxnSpPr>
                <p:cNvPr id="15" name="Straight Connector 14"/>
                <p:cNvCxnSpPr>
                  <a:stCxn id="13" idx="6"/>
                  <a:endCxn id="14" idx="2"/>
                </p:cNvCxnSpPr>
                <p:nvPr/>
              </p:nvCxnSpPr>
              <p:spPr bwMode="auto">
                <a:xfrm>
                  <a:off x="2590800" y="5372100"/>
                  <a:ext cx="4114800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Multiply 15"/>
                <p:cNvSpPr/>
                <p:nvPr/>
              </p:nvSpPr>
              <p:spPr bwMode="auto">
                <a:xfrm>
                  <a:off x="4495800" y="5218725"/>
                  <a:ext cx="304800" cy="304800"/>
                </a:xfrm>
                <a:prstGeom prst="mathMultiply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sp>
            <p:nvSpPr>
              <p:cNvPr id="17" name="Multiply 16"/>
              <p:cNvSpPr/>
              <p:nvPr/>
            </p:nvSpPr>
            <p:spPr bwMode="auto">
              <a:xfrm>
                <a:off x="7954825" y="5201495"/>
                <a:ext cx="221513" cy="221514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18" name="Multiply 17"/>
              <p:cNvSpPr/>
              <p:nvPr/>
            </p:nvSpPr>
            <p:spPr bwMode="auto">
              <a:xfrm>
                <a:off x="1523757" y="5201495"/>
                <a:ext cx="221513" cy="221514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19" name="Multiply 18"/>
              <p:cNvSpPr/>
              <p:nvPr/>
            </p:nvSpPr>
            <p:spPr bwMode="auto">
              <a:xfrm>
                <a:off x="4771376" y="3941214"/>
                <a:ext cx="221513" cy="221514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20" name="Multiply 19"/>
              <p:cNvSpPr/>
              <p:nvPr/>
            </p:nvSpPr>
            <p:spPr bwMode="auto">
              <a:xfrm>
                <a:off x="4781146" y="6347017"/>
                <a:ext cx="221513" cy="221514"/>
              </a:xfrm>
              <a:prstGeom prst="mathMultiply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25" name="Down Arrow 24"/>
            <p:cNvSpPr/>
            <p:nvPr/>
          </p:nvSpPr>
          <p:spPr bwMode="auto">
            <a:xfrm rot="5400000">
              <a:off x="4423423" y="5291012"/>
              <a:ext cx="207818" cy="248495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" name="Down Arrow 25"/>
            <p:cNvSpPr/>
            <p:nvPr/>
          </p:nvSpPr>
          <p:spPr bwMode="auto">
            <a:xfrm rot="16200000">
              <a:off x="4903213" y="5291012"/>
              <a:ext cx="207818" cy="248495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7" name="Down Arrow 26"/>
            <p:cNvSpPr/>
            <p:nvPr/>
          </p:nvSpPr>
          <p:spPr bwMode="auto">
            <a:xfrm rot="2631882">
              <a:off x="4486466" y="4384348"/>
              <a:ext cx="207818" cy="248495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" name="Down Arrow 27"/>
            <p:cNvSpPr/>
            <p:nvPr/>
          </p:nvSpPr>
          <p:spPr bwMode="auto">
            <a:xfrm rot="18589034">
              <a:off x="4829439" y="4394647"/>
              <a:ext cx="207818" cy="248495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9" name="Down Arrow 28"/>
            <p:cNvSpPr/>
            <p:nvPr/>
          </p:nvSpPr>
          <p:spPr bwMode="auto">
            <a:xfrm rot="10800000">
              <a:off x="4648201" y="4000980"/>
              <a:ext cx="207818" cy="248495"/>
            </a:xfrm>
            <a:prstGeom prst="downArrow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0" name="Down Arrow 29"/>
            <p:cNvSpPr/>
            <p:nvPr/>
          </p:nvSpPr>
          <p:spPr bwMode="auto">
            <a:xfrm rot="16200000">
              <a:off x="2191053" y="5291012"/>
              <a:ext cx="207818" cy="248495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1" name="Down Arrow 30"/>
            <p:cNvSpPr/>
            <p:nvPr/>
          </p:nvSpPr>
          <p:spPr bwMode="auto">
            <a:xfrm rot="16200000">
              <a:off x="2133011" y="5308165"/>
              <a:ext cx="207818" cy="248495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2" name="Down Arrow 31"/>
            <p:cNvSpPr/>
            <p:nvPr/>
          </p:nvSpPr>
          <p:spPr bwMode="auto">
            <a:xfrm rot="5400000">
              <a:off x="1635123" y="5297422"/>
              <a:ext cx="207818" cy="248495"/>
            </a:xfrm>
            <a:prstGeom prst="downArrow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822517" y="4401859"/>
            <a:ext cx="7052472" cy="2319095"/>
            <a:chOff x="1822517" y="4401859"/>
            <a:chExt cx="7052472" cy="2319095"/>
          </a:xfrm>
        </p:grpSpPr>
        <p:sp>
          <p:nvSpPr>
            <p:cNvPr id="34" name="Rectangle 33"/>
            <p:cNvSpPr/>
            <p:nvPr/>
          </p:nvSpPr>
          <p:spPr>
            <a:xfrm>
              <a:off x="7271819" y="5844605"/>
              <a:ext cx="3449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L2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34721" y="5834498"/>
              <a:ext cx="3449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L1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22517" y="5242804"/>
              <a:ext cx="3449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L3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834638" y="4401859"/>
              <a:ext cx="3449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L4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46032" y="6443955"/>
              <a:ext cx="3449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L5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502224" y="6333563"/>
              <a:ext cx="237276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i="1" dirty="0" smtClean="0">
                  <a:solidFill>
                    <a:srgbClr val="00B050"/>
                  </a:solidFill>
                </a:rPr>
                <a:t>Forces shown only for L1, L3, &amp; L4 for simplicity</a:t>
              </a:r>
              <a:endParaRPr lang="en-US" sz="800" i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8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Lagrange points are equilibrium points in a frame that rotates</a:t>
            </a:r>
          </a:p>
          <a:p>
            <a:pPr lvl="1"/>
            <a:r>
              <a:rPr lang="en-US" dirty="0" smtClean="0"/>
              <a:t>Line joining the masses is now fixed</a:t>
            </a:r>
          </a:p>
          <a:p>
            <a:pPr lvl="1"/>
            <a:r>
              <a:rPr lang="en-US" dirty="0" smtClean="0"/>
              <a:t>Equilibrium means that if you place something there with no velocity they will stay there (has to be perfect though)</a:t>
            </a:r>
          </a:p>
          <a:p>
            <a:endParaRPr lang="en-US" dirty="0" smtClean="0"/>
          </a:p>
          <a:p>
            <a:r>
              <a:rPr lang="en-US" dirty="0" smtClean="0"/>
              <a:t>Generally, the game is to have objects move around a particular point depending on what you want to do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5" descr="99052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4344736"/>
            <a:ext cx="2438400" cy="21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21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</a:t>
            </a:r>
            <a:r>
              <a:rPr lang="en-US" dirty="0" err="1" smtClean="0"/>
              <a:t>Gundam</a:t>
            </a:r>
            <a:r>
              <a:rPr lang="en-US" dirty="0" smtClean="0"/>
              <a:t> Get it Right?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5494"/>
            <a:ext cx="7772400" cy="5311505"/>
          </a:xfrm>
        </p:spPr>
        <p:txBody>
          <a:bodyPr/>
          <a:lstStyle/>
          <a:p>
            <a:r>
              <a:rPr lang="en-US" sz="2000" dirty="0" err="1" smtClean="0"/>
              <a:t>Gundam</a:t>
            </a:r>
            <a:r>
              <a:rPr lang="en-US" sz="2000" dirty="0" smtClean="0"/>
              <a:t> wiki (</a:t>
            </a:r>
            <a:r>
              <a:rPr lang="en-US" sz="2000" dirty="0" smtClean="0">
                <a:hlinkClick r:id="rId2"/>
              </a:rPr>
              <a:t>http://gundam.wikia.com/wiki/Lagrange_Points</a:t>
            </a:r>
            <a:r>
              <a:rPr lang="en-US" sz="2000" dirty="0" smtClean="0"/>
              <a:t>) actually presents the Lagrange points </a:t>
            </a:r>
          </a:p>
          <a:p>
            <a:r>
              <a:rPr lang="en-US" sz="2000" dirty="0" smtClean="0"/>
              <a:t>Do they get it right?  For the most part yes, but…</a:t>
            </a:r>
          </a:p>
          <a:p>
            <a:pPr lvl="1"/>
            <a:r>
              <a:rPr lang="en-US" sz="1800" dirty="0" smtClean="0"/>
              <a:t>L4 and L5 aren’t always stable</a:t>
            </a:r>
          </a:p>
          <a:p>
            <a:pPr lvl="1"/>
            <a:r>
              <a:rPr lang="en-US" sz="1800" dirty="0" smtClean="0"/>
              <a:t>L1, L2, and L3 aren’t badly unstable</a:t>
            </a:r>
            <a:endParaRPr lang="en-US" sz="1800" dirty="0"/>
          </a:p>
          <a:p>
            <a:r>
              <a:rPr lang="en-US" sz="2000" dirty="0" smtClean="0"/>
              <a:t>Lots of NASA missions use the L1 and L2 points in the Sun-Earth/Moon or Earth-Moon systems and manage to stay there for little fuel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457200" lvl="1" indent="0">
              <a:buNone/>
            </a:pPr>
            <a:endParaRPr lang="en-US" alt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890035"/>
              </p:ext>
            </p:extLst>
          </p:nvPr>
        </p:nvGraphicFramePr>
        <p:xfrm>
          <a:off x="1066800" y="3810000"/>
          <a:ext cx="7467600" cy="125983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89200"/>
                <a:gridCol w="2489200"/>
                <a:gridCol w="248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L2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Earth-Moon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400" dirty="0" smtClean="0"/>
                        <a:t>Apollo (free-return), Artemis</a:t>
                      </a:r>
                      <a:r>
                        <a:rPr lang="en-US" altLang="en-US" sz="1400" baseline="30000" dirty="0" smtClean="0"/>
                        <a:t>1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Artemis</a:t>
                      </a:r>
                      <a:r>
                        <a:rPr lang="en-US" sz="1400" baseline="30000" dirty="0" smtClean="0"/>
                        <a:t>1</a:t>
                      </a:r>
                      <a:endParaRPr lang="en-US" sz="1400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Sun-Earth/Moon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400" dirty="0" smtClean="0"/>
                        <a:t>ISEE-3/ICE, WIND</a:t>
                      </a:r>
                      <a:r>
                        <a:rPr lang="en-US" altLang="en-US" sz="1400" baseline="30000" dirty="0" smtClean="0"/>
                        <a:t>2</a:t>
                      </a:r>
                      <a:r>
                        <a:rPr lang="en-US" altLang="en-US" sz="1400" dirty="0" smtClean="0"/>
                        <a:t>, SOHO, ACE</a:t>
                      </a:r>
                      <a:r>
                        <a:rPr lang="en-US" altLang="en-US" sz="1400" baseline="30000" dirty="0" smtClean="0"/>
                        <a:t>3</a:t>
                      </a:r>
                      <a:r>
                        <a:rPr lang="en-US" altLang="en-US" sz="1400" dirty="0" smtClean="0"/>
                        <a:t>, Genesis, DSCOVER</a:t>
                      </a:r>
                      <a:r>
                        <a:rPr lang="en-US" altLang="en-US" sz="1400" baseline="30000" dirty="0" smtClean="0"/>
                        <a:t>4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400" dirty="0" smtClean="0"/>
                        <a:t>WIND</a:t>
                      </a:r>
                      <a:r>
                        <a:rPr lang="en-US" altLang="en-US" sz="1400" baseline="30000" dirty="0" smtClean="0"/>
                        <a:t>2</a:t>
                      </a:r>
                      <a:r>
                        <a:rPr lang="en-US" altLang="en-US" sz="1400" dirty="0" smtClean="0"/>
                        <a:t>, WMAP</a:t>
                      </a:r>
                      <a:r>
                        <a:rPr lang="en-US" altLang="en-US" sz="1400" baseline="30000" dirty="0" smtClean="0"/>
                        <a:t>2,3</a:t>
                      </a:r>
                      <a:r>
                        <a:rPr lang="en-US" altLang="en-US" sz="1400" dirty="0" smtClean="0"/>
                        <a:t>, </a:t>
                      </a:r>
                      <a:r>
                        <a:rPr lang="en-US" altLang="en-US" sz="1400" dirty="0" err="1" smtClean="0"/>
                        <a:t>Geotail</a:t>
                      </a:r>
                      <a:r>
                        <a:rPr lang="en-US" altLang="en-US" sz="1400" smtClean="0"/>
                        <a:t>,</a:t>
                      </a:r>
                      <a:r>
                        <a:rPr lang="en-US" altLang="en-US" sz="1400" baseline="0" smtClean="0"/>
                        <a:t> JWST</a:t>
                      </a:r>
                      <a:r>
                        <a:rPr lang="en-US" altLang="en-US" sz="1400" baseline="30000" smtClean="0"/>
                        <a:t>3</a:t>
                      </a:r>
                      <a:endParaRPr lang="en-US" sz="1400" baseline="30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143000" y="5054025"/>
            <a:ext cx="22717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800" i="1" dirty="0" smtClean="0">
                <a:solidFill>
                  <a:srgbClr val="00B050"/>
                </a:solidFill>
              </a:rPr>
              <a:t>Simultaneous observations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800" i="1" dirty="0" smtClean="0">
                <a:solidFill>
                  <a:srgbClr val="00B050"/>
                </a:solidFill>
              </a:rPr>
              <a:t>Via lunar </a:t>
            </a:r>
            <a:r>
              <a:rPr lang="en-US" sz="800" i="1" dirty="0" err="1" smtClean="0">
                <a:solidFill>
                  <a:srgbClr val="00B050"/>
                </a:solidFill>
              </a:rPr>
              <a:t>swingby</a:t>
            </a:r>
            <a:r>
              <a:rPr lang="en-US" sz="800" i="1" dirty="0" smtClean="0">
                <a:solidFill>
                  <a:srgbClr val="00B050"/>
                </a:solidFill>
              </a:rPr>
              <a:t>/double lunar </a:t>
            </a:r>
            <a:r>
              <a:rPr lang="en-US" sz="800" i="1" dirty="0" err="1" smtClean="0">
                <a:solidFill>
                  <a:srgbClr val="00B050"/>
                </a:solidFill>
              </a:rPr>
              <a:t>swingbys</a:t>
            </a:r>
            <a:endParaRPr lang="en-US" sz="800" i="1" dirty="0" smtClean="0">
              <a:solidFill>
                <a:srgbClr val="00B050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800" i="1" dirty="0" smtClean="0">
                <a:solidFill>
                  <a:srgbClr val="00B050"/>
                </a:solidFill>
              </a:rPr>
              <a:t>C. Schiff trajectory/flight dynamics lead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800" i="1" dirty="0" smtClean="0">
                <a:solidFill>
                  <a:srgbClr val="00B050"/>
                </a:solidFill>
              </a:rPr>
              <a:t>Launched on Falcon-9</a:t>
            </a:r>
            <a:endParaRPr lang="en-US" sz="800" i="1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76" y="5381943"/>
            <a:ext cx="1815911" cy="1312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15" y="5145190"/>
            <a:ext cx="1042447" cy="1453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26" y="5368183"/>
            <a:ext cx="1276172" cy="1276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63" y="5737495"/>
            <a:ext cx="1546442" cy="868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74" y="4902390"/>
            <a:ext cx="1631231" cy="969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70" y="4738430"/>
            <a:ext cx="1424891" cy="14248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1" y="5506387"/>
            <a:ext cx="954388" cy="133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97" y="5842323"/>
            <a:ext cx="1523762" cy="8533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2" y="4551553"/>
            <a:ext cx="1120350" cy="13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1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2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34729</TotalTime>
  <Words>1008</Words>
  <Application>Microsoft Macintosh PowerPoint</Application>
  <PresentationFormat>On-screen Show (4:3)</PresentationFormat>
  <Paragraphs>140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Blueprint</vt:lpstr>
      <vt:lpstr>Space Flight in Anime: Fiction, Fact, and Fairy Tales</vt:lpstr>
      <vt:lpstr>About Us</vt:lpstr>
      <vt:lpstr>Anime and Space</vt:lpstr>
      <vt:lpstr>PowerPoint Presentation</vt:lpstr>
      <vt:lpstr>PowerPoint Presentation</vt:lpstr>
      <vt:lpstr>What Exactly is a Lagrange Colony?</vt:lpstr>
      <vt:lpstr>Lagrange Points</vt:lpstr>
      <vt:lpstr>Does Gundam Get it Right?</vt:lpstr>
      <vt:lpstr>PowerPoint Presentation</vt:lpstr>
      <vt:lpstr>PowerPoint Presentation</vt:lpstr>
      <vt:lpstr>PowerPoint Presentation</vt:lpstr>
      <vt:lpstr>Is Planetes Right on Orbital Debris?</vt:lpstr>
      <vt:lpstr>How about Planetes’ approach to the cleanup?</vt:lpstr>
      <vt:lpstr>Orbital Debris in Action: MMS</vt:lpstr>
      <vt:lpstr>A War Story</vt:lpstr>
      <vt:lpstr>PowerPoint Presentation</vt:lpstr>
      <vt:lpstr>Some non-intuitive things about orbits?</vt:lpstr>
      <vt:lpstr>Does Cowboy Bebop Get it Right?</vt:lpstr>
      <vt:lpstr>PowerPoint Presentation</vt:lpstr>
    </vt:vector>
  </TitlesOfParts>
  <Company>self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on E&amp;M</dc:title>
  <dc:creator>Conrad Schiff</dc:creator>
  <cp:lastModifiedBy>jburke</cp:lastModifiedBy>
  <cp:revision>248</cp:revision>
  <cp:lastPrinted>2014-09-01T17:48:07Z</cp:lastPrinted>
  <dcterms:created xsi:type="dcterms:W3CDTF">2011-10-27T02:40:00Z</dcterms:created>
  <dcterms:modified xsi:type="dcterms:W3CDTF">2015-07-17T17:53:02Z</dcterms:modified>
</cp:coreProperties>
</file>